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74" r:id="rId11"/>
    <p:sldId id="266" r:id="rId12"/>
    <p:sldId id="267" r:id="rId13"/>
    <p:sldId id="268" r:id="rId14"/>
    <p:sldId id="269" r:id="rId15"/>
    <p:sldId id="275" r:id="rId16"/>
    <p:sldId id="270" r:id="rId17"/>
    <p:sldId id="276" r:id="rId18"/>
    <p:sldId id="277" r:id="rId19"/>
    <p:sldId id="278" r:id="rId20"/>
    <p:sldId id="279" r:id="rId21"/>
    <p:sldId id="280" r:id="rId22"/>
    <p:sldId id="281" r:id="rId23"/>
    <p:sldId id="271" r:id="rId24"/>
    <p:sldId id="272" r:id="rId25"/>
    <p:sldId id="273" r:id="rId26"/>
    <p:sldId id="282" r:id="rId27"/>
    <p:sldId id="283" r:id="rId28"/>
    <p:sldId id="284" r:id="rId29"/>
    <p:sldId id="285" r:id="rId30"/>
    <p:sldId id="286" r:id="rId31"/>
    <p:sldId id="287" r:id="rId32"/>
    <p:sldId id="288" r:id="rId33"/>
    <p:sldId id="291"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1" d="100"/>
          <a:sy n="101" d="100"/>
        </p:scale>
        <p:origin x="138"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304549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269866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4112120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61873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117672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290272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293550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375767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313713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253828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34BB70-D1A3-49C7-88A1-A2A5A318F3F5}" type="datetimeFigureOut">
              <a:rPr lang="en-GB" smtClean="0"/>
              <a:t>06/03/2016 Sunday</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19C741-799F-48E3-B32C-348F440E8ABA}" type="slidenum">
              <a:rPr lang="en-GB" smtClean="0"/>
              <a:t>‹#›</a:t>
            </a:fld>
            <a:endParaRPr lang="en-GB"/>
          </a:p>
        </p:txBody>
      </p:sp>
    </p:spTree>
    <p:extLst>
      <p:ext uri="{BB962C8B-B14F-4D97-AF65-F5344CB8AC3E}">
        <p14:creationId xmlns:p14="http://schemas.microsoft.com/office/powerpoint/2010/main" val="421735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4BB70-D1A3-49C7-88A1-A2A5A318F3F5}" type="datetimeFigureOut">
              <a:rPr lang="en-GB" smtClean="0"/>
              <a:t>06/03/2016 Sunday</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9C741-799F-48E3-B32C-348F440E8ABA}" type="slidenum">
              <a:rPr lang="en-GB" smtClean="0"/>
              <a:t>‹#›</a:t>
            </a:fld>
            <a:endParaRPr lang="en-GB"/>
          </a:p>
        </p:txBody>
      </p:sp>
    </p:spTree>
    <p:extLst>
      <p:ext uri="{BB962C8B-B14F-4D97-AF65-F5344CB8AC3E}">
        <p14:creationId xmlns:p14="http://schemas.microsoft.com/office/powerpoint/2010/main" val="315360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394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200329"/>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p:txBody>
      </p:sp>
      <p:sp>
        <p:nvSpPr>
          <p:cNvPr id="5" name="TextBox 4"/>
          <p:cNvSpPr txBox="1"/>
          <p:nvPr/>
        </p:nvSpPr>
        <p:spPr>
          <a:xfrm>
            <a:off x="476250" y="3000375"/>
            <a:ext cx="11058525" cy="584775"/>
          </a:xfrm>
          <a:prstGeom prst="rect">
            <a:avLst/>
          </a:prstGeom>
          <a:noFill/>
        </p:spPr>
        <p:txBody>
          <a:bodyPr wrap="square" rtlCol="0">
            <a:spAutoFit/>
          </a:bodyPr>
          <a:lstStyle/>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Anger</a:t>
            </a:r>
            <a:endParaRPr lang="en-GB" sz="3200" dirty="0">
              <a:ln>
                <a:solidFill>
                  <a:schemeClr val="tx1"/>
                </a:solidFill>
              </a:ln>
              <a:solidFill>
                <a:srgbClr val="FF0000"/>
              </a:solidFill>
            </a:endParaRPr>
          </a:p>
        </p:txBody>
      </p:sp>
      <p:sp>
        <p:nvSpPr>
          <p:cNvPr id="6" name="TextBox 5"/>
          <p:cNvSpPr txBox="1"/>
          <p:nvPr/>
        </p:nvSpPr>
        <p:spPr>
          <a:xfrm>
            <a:off x="1524000" y="3676650"/>
            <a:ext cx="10296525" cy="2339102"/>
          </a:xfrm>
          <a:prstGeom prst="rect">
            <a:avLst/>
          </a:prstGeom>
          <a:noFill/>
        </p:spPr>
        <p:txBody>
          <a:bodyPr wrap="square" rtlCol="0">
            <a:spAutoFit/>
          </a:bodyPr>
          <a:lstStyle/>
          <a:p>
            <a:r>
              <a:rPr lang="en-GB" sz="32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“When angry, do not sin; do not ever let your wrath (your exasperation, your fury or indignation) last until the sun goes down.</a:t>
            </a:r>
            <a:r>
              <a:rPr lang="en-GB" sz="3200" b="1" dirty="0">
                <a:ln>
                  <a:solidFill>
                    <a:schemeClr val="tx1"/>
                  </a:solidFill>
                </a:ln>
                <a:solidFill>
                  <a:srgbClr val="FF0000"/>
                </a:solidFill>
                <a:effectLst>
                  <a:glow rad="63500">
                    <a:srgbClr val="FFFF00"/>
                  </a:glow>
                  <a:outerShdw blurRad="38100" dist="38100" dir="2700000" algn="tl">
                    <a:srgbClr val="000000">
                      <a:alpha val="43137"/>
                    </a:srgbClr>
                  </a:outerShdw>
                </a:effectLst>
              </a:rPr>
              <a:t> </a:t>
            </a:r>
            <a:r>
              <a:rPr lang="en-GB" sz="32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Leave no [such] room or foothold for the devil [give no opportunity to him]” </a:t>
            </a:r>
            <a:r>
              <a:rPr lang="en-GB" sz="3200" b="1" dirty="0">
                <a:ln>
                  <a:solidFill>
                    <a:schemeClr val="tx1"/>
                  </a:solidFill>
                </a:ln>
                <a:solidFill>
                  <a:srgbClr val="FF0000"/>
                </a:solidFill>
                <a:effectLst>
                  <a:glow rad="63500">
                    <a:srgbClr val="FFFF00"/>
                  </a:glow>
                  <a:outerShdw blurRad="38100" dist="38100" dir="2700000" algn="tl">
                    <a:srgbClr val="000000">
                      <a:alpha val="43137"/>
                    </a:srgbClr>
                  </a:outerShdw>
                </a:effectLst>
              </a:rPr>
              <a:t>(Ephesians 4:26-27)</a:t>
            </a:r>
            <a:r>
              <a:rPr lang="en-GB" sz="32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 </a:t>
            </a:r>
            <a:endParaRPr lang="en-GB" sz="32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231512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200329"/>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p:txBody>
      </p:sp>
      <p:sp>
        <p:nvSpPr>
          <p:cNvPr id="5" name="TextBox 4"/>
          <p:cNvSpPr txBox="1"/>
          <p:nvPr/>
        </p:nvSpPr>
        <p:spPr>
          <a:xfrm>
            <a:off x="476250" y="3000375"/>
            <a:ext cx="11058525" cy="954107"/>
          </a:xfrm>
          <a:prstGeom prst="rect">
            <a:avLst/>
          </a:prstGeom>
          <a:noFill/>
        </p:spPr>
        <p:txBody>
          <a:bodyPr wrap="square" rtlCol="0">
            <a:spAutoFit/>
          </a:bodyPr>
          <a:lstStyle/>
          <a:p>
            <a:pPr marL="1000125" indent="-285750">
              <a:buFont typeface="Arial" panose="020B0604020202020204" pitchFamily="34" charset="0"/>
              <a:buChar char="•"/>
            </a:pPr>
            <a:r>
              <a:rPr lang="en-GB" sz="2400" b="1" dirty="0">
                <a:ln>
                  <a:solidFill>
                    <a:schemeClr val="tx1"/>
                  </a:solidFill>
                </a:ln>
                <a:solidFill>
                  <a:srgbClr val="FF0000"/>
                </a:solidFill>
                <a:effectLst>
                  <a:outerShdw blurRad="38100" dist="38100" dir="2700000" algn="tl">
                    <a:srgbClr val="000000">
                      <a:alpha val="43137"/>
                    </a:srgbClr>
                  </a:outerShdw>
                </a:effectLst>
              </a:rPr>
              <a:t>Anger</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Rage</a:t>
            </a:r>
            <a:endParaRPr lang="en-GB" sz="3200" dirty="0">
              <a:ln>
                <a:solidFill>
                  <a:schemeClr val="tx1"/>
                </a:solidFill>
              </a:ln>
              <a:solidFill>
                <a:srgbClr val="FF0000"/>
              </a:solidFill>
            </a:endParaRPr>
          </a:p>
        </p:txBody>
      </p:sp>
    </p:spTree>
    <p:extLst>
      <p:ext uri="{BB962C8B-B14F-4D97-AF65-F5344CB8AC3E}">
        <p14:creationId xmlns:p14="http://schemas.microsoft.com/office/powerpoint/2010/main" val="321872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200329"/>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p:txBody>
      </p:sp>
      <p:sp>
        <p:nvSpPr>
          <p:cNvPr id="5" name="TextBox 4"/>
          <p:cNvSpPr txBox="1"/>
          <p:nvPr/>
        </p:nvSpPr>
        <p:spPr>
          <a:xfrm>
            <a:off x="476250" y="3000375"/>
            <a:ext cx="11058525" cy="1323439"/>
          </a:xfrm>
          <a:prstGeom prst="rect">
            <a:avLst/>
          </a:prstGeom>
          <a:noFill/>
        </p:spPr>
        <p:txBody>
          <a:bodyPr wrap="square" rtlCol="0">
            <a:spAutoFit/>
          </a:bodyPr>
          <a:lstStyle/>
          <a:p>
            <a:pPr marL="1000125" indent="-285750">
              <a:buFont typeface="Arial" panose="020B0604020202020204" pitchFamily="34" charset="0"/>
              <a:buChar char="•"/>
            </a:pPr>
            <a:r>
              <a:rPr lang="en-GB" sz="2400" b="1" dirty="0">
                <a:ln>
                  <a:solidFill>
                    <a:schemeClr val="tx1"/>
                  </a:solidFill>
                </a:ln>
                <a:solidFill>
                  <a:srgbClr val="FF0000"/>
                </a:solidFill>
                <a:effectLst>
                  <a:outerShdw blurRad="38100" dist="38100" dir="2700000" algn="tl">
                    <a:srgbClr val="000000">
                      <a:alpha val="43137"/>
                    </a:srgbClr>
                  </a:outerShdw>
                </a:effectLst>
              </a:rPr>
              <a:t>Anger</a:t>
            </a:r>
          </a:p>
          <a:p>
            <a:pPr marL="1000125" indent="-285750">
              <a:buFont typeface="Arial" panose="020B0604020202020204" pitchFamily="34" charset="0"/>
              <a:buChar char="•"/>
            </a:pPr>
            <a:r>
              <a:rPr lang="en-GB" sz="2400" b="1" dirty="0">
                <a:ln>
                  <a:solidFill>
                    <a:schemeClr val="tx1"/>
                  </a:solidFill>
                </a:ln>
                <a:solidFill>
                  <a:srgbClr val="FF0000"/>
                </a:solidFill>
                <a:effectLst>
                  <a:outerShdw blurRad="38100" dist="38100" dir="2700000" algn="tl">
                    <a:srgbClr val="000000">
                      <a:alpha val="43137"/>
                    </a:srgbClr>
                  </a:outerShdw>
                </a:effectLst>
              </a:rPr>
              <a:t>Rage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Malice</a:t>
            </a:r>
            <a:endParaRPr lang="en-GB" sz="3200" dirty="0">
              <a:ln>
                <a:solidFill>
                  <a:schemeClr val="tx1"/>
                </a:solidFill>
              </a:ln>
              <a:solidFill>
                <a:srgbClr val="FF0000"/>
              </a:solidFill>
            </a:endParaRPr>
          </a:p>
        </p:txBody>
      </p:sp>
    </p:spTree>
    <p:extLst>
      <p:ext uri="{BB962C8B-B14F-4D97-AF65-F5344CB8AC3E}">
        <p14:creationId xmlns:p14="http://schemas.microsoft.com/office/powerpoint/2010/main" val="319784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584775"/>
          </a:xfrm>
          <a:prstGeom prst="rect">
            <a:avLst/>
          </a:prstGeom>
          <a:noFill/>
        </p:spPr>
        <p:txBody>
          <a:bodyPr wrap="square" rtlCol="0">
            <a:spAutoFit/>
          </a:bodyPr>
          <a:lstStyle/>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Slander</a:t>
            </a:r>
          </a:p>
        </p:txBody>
      </p:sp>
    </p:spTree>
    <p:extLst>
      <p:ext uri="{BB962C8B-B14F-4D97-AF65-F5344CB8AC3E}">
        <p14:creationId xmlns:p14="http://schemas.microsoft.com/office/powerpoint/2010/main" val="3050839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015663"/>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Abuse</a:t>
            </a:r>
          </a:p>
        </p:txBody>
      </p:sp>
    </p:spTree>
    <p:extLst>
      <p:ext uri="{BB962C8B-B14F-4D97-AF65-F5344CB8AC3E}">
        <p14:creationId xmlns:p14="http://schemas.microsoft.com/office/powerpoint/2010/main" val="132543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015663"/>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Abuse</a:t>
            </a:r>
          </a:p>
        </p:txBody>
      </p:sp>
      <p:sp>
        <p:nvSpPr>
          <p:cNvPr id="5" name="TextBox 4"/>
          <p:cNvSpPr txBox="1"/>
          <p:nvPr/>
        </p:nvSpPr>
        <p:spPr>
          <a:xfrm>
            <a:off x="1619250" y="4444663"/>
            <a:ext cx="10001250" cy="2092881"/>
          </a:xfrm>
          <a:prstGeom prst="rect">
            <a:avLst/>
          </a:prstGeom>
          <a:noFill/>
        </p:spPr>
        <p:txBody>
          <a:bodyPr wrap="square" rtlCol="0">
            <a:spAutoFit/>
          </a:bodyPr>
          <a:lstStyle/>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“With the tongue we praise our Lord and Father, and with it we curse men, who have been made in God’s likeness. Out of the same mouth come praise and cursing. My brothers, this should not be”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(James 3:3,4,9-10). </a:t>
            </a:r>
          </a:p>
          <a:p>
            <a:endParaRPr lang="en-GB" dirty="0"/>
          </a:p>
        </p:txBody>
      </p:sp>
    </p:spTree>
    <p:extLst>
      <p:ext uri="{BB962C8B-B14F-4D97-AF65-F5344CB8AC3E}">
        <p14:creationId xmlns:p14="http://schemas.microsoft.com/office/powerpoint/2010/main" val="3281996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Tree>
    <p:extLst>
      <p:ext uri="{BB962C8B-B14F-4D97-AF65-F5344CB8AC3E}">
        <p14:creationId xmlns:p14="http://schemas.microsoft.com/office/powerpoint/2010/main" val="1952290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
        <p:nvSpPr>
          <p:cNvPr id="5" name="TextBox 4"/>
          <p:cNvSpPr txBox="1"/>
          <p:nvPr/>
        </p:nvSpPr>
        <p:spPr>
          <a:xfrm>
            <a:off x="1600200" y="4875550"/>
            <a:ext cx="10391775" cy="584775"/>
          </a:xfrm>
          <a:prstGeom prst="rect">
            <a:avLst/>
          </a:prstGeom>
          <a:noFill/>
        </p:spPr>
        <p:txBody>
          <a:bodyPr wrap="square" rtlCol="0">
            <a:spAutoFit/>
          </a:bodyPr>
          <a:lstStyle/>
          <a:p>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Why do we lie?</a:t>
            </a:r>
          </a:p>
        </p:txBody>
      </p:sp>
    </p:spTree>
    <p:extLst>
      <p:ext uri="{BB962C8B-B14F-4D97-AF65-F5344CB8AC3E}">
        <p14:creationId xmlns:p14="http://schemas.microsoft.com/office/powerpoint/2010/main" val="132986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
        <p:nvSpPr>
          <p:cNvPr id="5" name="TextBox 4"/>
          <p:cNvSpPr txBox="1"/>
          <p:nvPr/>
        </p:nvSpPr>
        <p:spPr>
          <a:xfrm>
            <a:off x="1600200" y="4875550"/>
            <a:ext cx="10391775" cy="1077218"/>
          </a:xfrm>
          <a:prstGeom prst="rect">
            <a:avLst/>
          </a:prstGeom>
          <a:noFill/>
        </p:spPr>
        <p:txBody>
          <a:bodyPr wrap="square" rtlCol="0">
            <a:spAutoFit/>
          </a:bodyPr>
          <a:lstStyle/>
          <a:p>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Why do we lie?</a:t>
            </a:r>
          </a:p>
          <a:p>
            <a:pPr marL="1076325" lvl="1" indent="-714375">
              <a:buFont typeface="Wingdings" panose="05000000000000000000" pitchFamily="2" charset="2"/>
              <a:buChar char="Ø"/>
            </a:pPr>
            <a:r>
              <a:rPr lang="en-GB" sz="3200" b="1" dirty="0">
                <a:ln>
                  <a:solidFill>
                    <a:schemeClr val="tx1"/>
                  </a:solidFill>
                </a:ln>
                <a:solidFill>
                  <a:srgbClr val="C00000"/>
                </a:solidFill>
                <a:effectLst>
                  <a:glow rad="63500">
                    <a:schemeClr val="bg1"/>
                  </a:glow>
                  <a:outerShdw blurRad="38100" dist="38100" dir="2700000" algn="tl">
                    <a:srgbClr val="000000">
                      <a:alpha val="43137"/>
                    </a:srgbClr>
                  </a:outerShdw>
                </a:effectLst>
              </a:rPr>
              <a:t>To escape consequences </a:t>
            </a:r>
          </a:p>
        </p:txBody>
      </p:sp>
    </p:spTree>
    <p:extLst>
      <p:ext uri="{BB962C8B-B14F-4D97-AF65-F5344CB8AC3E}">
        <p14:creationId xmlns:p14="http://schemas.microsoft.com/office/powerpoint/2010/main" val="413125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
        <p:nvSpPr>
          <p:cNvPr id="5" name="TextBox 4"/>
          <p:cNvSpPr txBox="1"/>
          <p:nvPr/>
        </p:nvSpPr>
        <p:spPr>
          <a:xfrm>
            <a:off x="1600200" y="4875550"/>
            <a:ext cx="10391775" cy="1446550"/>
          </a:xfrm>
          <a:prstGeom prst="rect">
            <a:avLst/>
          </a:prstGeom>
          <a:noFill/>
        </p:spPr>
        <p:txBody>
          <a:bodyPr wrap="square" rtlCol="0">
            <a:spAutoFit/>
          </a:bodyPr>
          <a:lstStyle/>
          <a:p>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Why do we lie?</a:t>
            </a:r>
          </a:p>
          <a:p>
            <a:pPr marL="1076325" lvl="1" indent="-714375">
              <a:buFont typeface="Wingdings" panose="05000000000000000000" pitchFamily="2" charset="2"/>
              <a:buChar char="Ø"/>
            </a:pPr>
            <a:r>
              <a:rPr lang="en-GB" sz="2400" b="1" dirty="0">
                <a:ln>
                  <a:solidFill>
                    <a:schemeClr val="tx1"/>
                  </a:solidFill>
                </a:ln>
                <a:solidFill>
                  <a:srgbClr val="C00000"/>
                </a:solidFill>
                <a:effectLst>
                  <a:glow rad="63500">
                    <a:schemeClr val="bg1"/>
                  </a:glow>
                  <a:outerShdw blurRad="38100" dist="38100" dir="2700000" algn="tl">
                    <a:srgbClr val="000000">
                      <a:alpha val="43137"/>
                    </a:srgbClr>
                  </a:outerShdw>
                </a:effectLst>
              </a:rPr>
              <a:t>To escape consequences</a:t>
            </a:r>
          </a:p>
          <a:p>
            <a:pPr marL="1076325" lvl="1" indent="-714375">
              <a:buFont typeface="Wingdings" panose="05000000000000000000" pitchFamily="2" charset="2"/>
              <a:buChar char="Ø"/>
            </a:pPr>
            <a:r>
              <a:rPr lang="en-GB" sz="3200" b="1" dirty="0">
                <a:ln>
                  <a:solidFill>
                    <a:schemeClr val="tx1"/>
                  </a:solidFill>
                </a:ln>
                <a:solidFill>
                  <a:srgbClr val="C00000"/>
                </a:solidFill>
                <a:effectLst>
                  <a:glow rad="63500">
                    <a:schemeClr val="bg1"/>
                  </a:glow>
                  <a:outerShdw blurRad="38100" dist="38100" dir="2700000" algn="tl">
                    <a:srgbClr val="000000">
                      <a:alpha val="43137"/>
                    </a:srgbClr>
                  </a:outerShdw>
                </a:effectLst>
              </a:rPr>
              <a:t>To promote ourselves </a:t>
            </a:r>
          </a:p>
        </p:txBody>
      </p:sp>
    </p:spTree>
    <p:extLst>
      <p:ext uri="{BB962C8B-B14F-4D97-AF65-F5344CB8AC3E}">
        <p14:creationId xmlns:p14="http://schemas.microsoft.com/office/powerpoint/2010/main" val="123041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646331"/>
          </a:xfrm>
          <a:prstGeom prst="rect">
            <a:avLst/>
          </a:prstGeom>
          <a:noFill/>
        </p:spPr>
        <p:txBody>
          <a:bodyPr wrap="square" rtlCol="0">
            <a:spAutoFit/>
          </a:bodyPr>
          <a:lstStyle/>
          <a:p>
            <a:r>
              <a:rPr lang="en-GB" sz="3600" b="1" dirty="0">
                <a:ln>
                  <a:solidFill>
                    <a:schemeClr val="tx1"/>
                  </a:solidFill>
                </a:ln>
                <a:solidFill>
                  <a:srgbClr val="0070C0"/>
                </a:solidFill>
                <a:effectLst>
                  <a:outerShdw blurRad="38100" dist="38100" dir="2700000" algn="tl">
                    <a:srgbClr val="000000">
                      <a:alpha val="43137"/>
                    </a:srgbClr>
                  </a:outerShdw>
                </a:effectLst>
              </a:rPr>
              <a:t>Uniforms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9291" y="1809750"/>
            <a:ext cx="3531418" cy="2351758"/>
          </a:xfrm>
          <a:prstGeom prst="rect">
            <a:avLst/>
          </a:prstGeom>
        </p:spPr>
      </p:pic>
    </p:spTree>
    <p:extLst>
      <p:ext uri="{BB962C8B-B14F-4D97-AF65-F5344CB8AC3E}">
        <p14:creationId xmlns:p14="http://schemas.microsoft.com/office/powerpoint/2010/main" val="1927014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
        <p:nvSpPr>
          <p:cNvPr id="5" name="TextBox 4"/>
          <p:cNvSpPr txBox="1"/>
          <p:nvPr/>
        </p:nvSpPr>
        <p:spPr>
          <a:xfrm>
            <a:off x="1600200" y="4875550"/>
            <a:ext cx="10391775" cy="584775"/>
          </a:xfrm>
          <a:prstGeom prst="rect">
            <a:avLst/>
          </a:prstGeom>
          <a:noFill/>
        </p:spPr>
        <p:txBody>
          <a:bodyPr wrap="square" rtlCol="0">
            <a:spAutoFit/>
          </a:bodyPr>
          <a:lstStyle/>
          <a:p>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Why tell the truth?</a:t>
            </a:r>
          </a:p>
        </p:txBody>
      </p:sp>
    </p:spTree>
    <p:extLst>
      <p:ext uri="{BB962C8B-B14F-4D97-AF65-F5344CB8AC3E}">
        <p14:creationId xmlns:p14="http://schemas.microsoft.com/office/powerpoint/2010/main" val="2737953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
        <p:nvSpPr>
          <p:cNvPr id="5" name="TextBox 4"/>
          <p:cNvSpPr txBox="1"/>
          <p:nvPr/>
        </p:nvSpPr>
        <p:spPr>
          <a:xfrm>
            <a:off x="1600200" y="4875550"/>
            <a:ext cx="10391775" cy="1077218"/>
          </a:xfrm>
          <a:prstGeom prst="rect">
            <a:avLst/>
          </a:prstGeom>
          <a:noFill/>
        </p:spPr>
        <p:txBody>
          <a:bodyPr wrap="square" rtlCol="0">
            <a:spAutoFit/>
          </a:bodyPr>
          <a:lstStyle/>
          <a:p>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Why tell the truth?</a:t>
            </a:r>
          </a:p>
          <a:p>
            <a:pPr marL="895350" indent="-533400">
              <a:buFont typeface="Wingdings" panose="05000000000000000000" pitchFamily="2" charset="2"/>
              <a:buChar char="Ø"/>
            </a:pPr>
            <a:r>
              <a:rPr lang="en-GB" sz="3200" b="1" dirty="0">
                <a:ln>
                  <a:solidFill>
                    <a:schemeClr val="tx1"/>
                  </a:solidFill>
                </a:ln>
                <a:solidFill>
                  <a:srgbClr val="C00000"/>
                </a:solidFill>
                <a:effectLst>
                  <a:glow rad="63500">
                    <a:schemeClr val="bg1"/>
                  </a:glow>
                  <a:outerShdw blurRad="38100" dist="38100" dir="2700000" algn="tl">
                    <a:srgbClr val="000000">
                      <a:alpha val="43137"/>
                    </a:srgbClr>
                  </a:outerShdw>
                </a:effectLst>
              </a:rPr>
              <a:t>Because the devil is a liar! (John 8:44)</a:t>
            </a:r>
          </a:p>
        </p:txBody>
      </p:sp>
    </p:spTree>
    <p:extLst>
      <p:ext uri="{BB962C8B-B14F-4D97-AF65-F5344CB8AC3E}">
        <p14:creationId xmlns:p14="http://schemas.microsoft.com/office/powerpoint/2010/main" val="56931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631216"/>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p:txBody>
      </p:sp>
      <p:sp>
        <p:nvSpPr>
          <p:cNvPr id="6" name="TextBox 5"/>
          <p:cNvSpPr txBox="1"/>
          <p:nvPr/>
        </p:nvSpPr>
        <p:spPr>
          <a:xfrm>
            <a:off x="504825" y="3429000"/>
            <a:ext cx="11020425" cy="1446550"/>
          </a:xfrm>
          <a:prstGeom prst="rect">
            <a:avLst/>
          </a:prstGeom>
          <a:noFill/>
        </p:spPr>
        <p:txBody>
          <a:bodyPr wrap="square" rtlCol="0">
            <a:spAutoFit/>
          </a:bodyPr>
          <a:lstStyle/>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Slander</a:t>
            </a:r>
          </a:p>
          <a:p>
            <a:pPr marL="1000125" indent="-285750">
              <a:buFont typeface="Arial" panose="020B0604020202020204" pitchFamily="34" charset="0"/>
              <a:buChar char="•"/>
            </a:pPr>
            <a:r>
              <a:rPr lang="en-GB" sz="2800" b="1" dirty="0">
                <a:ln>
                  <a:solidFill>
                    <a:schemeClr val="tx1"/>
                  </a:solidFill>
                </a:ln>
                <a:solidFill>
                  <a:srgbClr val="FF0000"/>
                </a:solidFill>
                <a:effectLst>
                  <a:outerShdw blurRad="38100" dist="38100" dir="2700000" algn="tl">
                    <a:srgbClr val="000000">
                      <a:alpha val="43137"/>
                    </a:srgbClr>
                  </a:outerShdw>
                </a:effectLst>
              </a:rPr>
              <a:t>Abuse</a:t>
            </a:r>
          </a:p>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Lying</a:t>
            </a:r>
          </a:p>
        </p:txBody>
      </p:sp>
      <p:sp>
        <p:nvSpPr>
          <p:cNvPr id="5" name="TextBox 4"/>
          <p:cNvSpPr txBox="1"/>
          <p:nvPr/>
        </p:nvSpPr>
        <p:spPr>
          <a:xfrm>
            <a:off x="1600200" y="4875550"/>
            <a:ext cx="10391775" cy="1569660"/>
          </a:xfrm>
          <a:prstGeom prst="rect">
            <a:avLst/>
          </a:prstGeom>
          <a:noFill/>
        </p:spPr>
        <p:txBody>
          <a:bodyPr wrap="square" rtlCol="0">
            <a:spAutoFit/>
          </a:bodyPr>
          <a:lstStyle/>
          <a:p>
            <a:r>
              <a:rPr lang="en-GB" sz="3200" b="1" dirty="0">
                <a:ln>
                  <a:solidFill>
                    <a:schemeClr val="tx1"/>
                  </a:solidFill>
                </a:ln>
                <a:solidFill>
                  <a:srgbClr val="0070C0"/>
                </a:solidFill>
                <a:effectLst>
                  <a:glow rad="63500">
                    <a:schemeClr val="bg1"/>
                  </a:glow>
                  <a:outerShdw blurRad="38100" dist="38100" dir="2700000" algn="tl">
                    <a:srgbClr val="000000">
                      <a:alpha val="43137"/>
                    </a:srgbClr>
                  </a:outerShdw>
                </a:effectLst>
              </a:rPr>
              <a:t>Why tell the truth?</a:t>
            </a:r>
          </a:p>
          <a:p>
            <a:pPr marL="895350" indent="-533400">
              <a:buFont typeface="Wingdings" panose="05000000000000000000" pitchFamily="2" charset="2"/>
              <a:buChar char="Ø"/>
            </a:pPr>
            <a:r>
              <a:rPr lang="en-GB" sz="3200" b="1" dirty="0">
                <a:ln>
                  <a:solidFill>
                    <a:schemeClr val="tx1"/>
                  </a:solidFill>
                </a:ln>
                <a:solidFill>
                  <a:srgbClr val="C00000"/>
                </a:solidFill>
                <a:effectLst>
                  <a:glow rad="63500">
                    <a:schemeClr val="bg1"/>
                  </a:glow>
                  <a:outerShdw blurRad="38100" dist="38100" dir="2700000" algn="tl">
                    <a:srgbClr val="000000">
                      <a:alpha val="43137"/>
                    </a:srgbClr>
                  </a:outerShdw>
                </a:effectLst>
              </a:rPr>
              <a:t>Because the devil is a liar! (John 8:44)</a:t>
            </a:r>
          </a:p>
          <a:p>
            <a:pPr marL="895350" indent="-533400">
              <a:buFont typeface="Wingdings" panose="05000000000000000000" pitchFamily="2" charset="2"/>
              <a:buChar char="Ø"/>
            </a:pPr>
            <a:r>
              <a:rPr lang="en-GB" sz="3200" b="1" dirty="0">
                <a:ln>
                  <a:solidFill>
                    <a:schemeClr val="tx1"/>
                  </a:solidFill>
                </a:ln>
                <a:solidFill>
                  <a:srgbClr val="C00000"/>
                </a:solidFill>
                <a:effectLst>
                  <a:glow rad="63500">
                    <a:schemeClr val="bg1"/>
                  </a:glow>
                  <a:outerShdw blurRad="38100" dist="38100" dir="2700000" algn="tl">
                    <a:srgbClr val="000000">
                      <a:alpha val="43137"/>
                    </a:srgbClr>
                  </a:outerShdw>
                </a:effectLst>
              </a:rPr>
              <a:t>Because we’ve taken off our old self (Col. 3: 9-10)</a:t>
            </a:r>
          </a:p>
        </p:txBody>
      </p:sp>
    </p:spTree>
    <p:extLst>
      <p:ext uri="{BB962C8B-B14F-4D97-AF65-F5344CB8AC3E}">
        <p14:creationId xmlns:p14="http://schemas.microsoft.com/office/powerpoint/2010/main" val="3634601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062103"/>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447675">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447675">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447675">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Tree>
    <p:extLst>
      <p:ext uri="{BB962C8B-B14F-4D97-AF65-F5344CB8AC3E}">
        <p14:creationId xmlns:p14="http://schemas.microsoft.com/office/powerpoint/2010/main" val="186822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062103"/>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
        <p:nvSpPr>
          <p:cNvPr id="6" name="Explosion 1 5"/>
          <p:cNvSpPr/>
          <p:nvPr/>
        </p:nvSpPr>
        <p:spPr>
          <a:xfrm>
            <a:off x="1524000" y="3748800"/>
            <a:ext cx="2676525" cy="1128000"/>
          </a:xfrm>
          <a:prstGeom prst="irregularSeal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829968" y="3956789"/>
            <a:ext cx="2132432" cy="584775"/>
          </a:xfrm>
          <a:prstGeom prst="rect">
            <a:avLst/>
          </a:prstGeom>
          <a:noFill/>
        </p:spPr>
        <p:txBody>
          <a:bodyPr wrap="square" rtlCol="0">
            <a:spAutoFit/>
          </a:bodyPr>
          <a:lstStyle/>
          <a:p>
            <a:r>
              <a:rPr lang="en-GB" sz="3200" b="1" dirty="0">
                <a:ln>
                  <a:solidFill>
                    <a:schemeClr val="tx1"/>
                  </a:solidFill>
                </a:ln>
                <a:solidFill>
                  <a:srgbClr val="FF0000"/>
                </a:solidFill>
                <a:effectLst>
                  <a:outerShdw blurRad="38100" dist="38100" dir="2700000" algn="tl">
                    <a:srgbClr val="000000">
                      <a:alpha val="43137"/>
                    </a:srgbClr>
                  </a:outerShdw>
                </a:effectLst>
              </a:rPr>
              <a:t>Be careful!</a:t>
            </a:r>
          </a:p>
        </p:txBody>
      </p:sp>
      <p:sp>
        <p:nvSpPr>
          <p:cNvPr id="7" name="TextBox 6"/>
          <p:cNvSpPr txBox="1"/>
          <p:nvPr/>
        </p:nvSpPr>
        <p:spPr>
          <a:xfrm>
            <a:off x="4268368" y="3987566"/>
            <a:ext cx="7486650" cy="523220"/>
          </a:xfrm>
          <a:prstGeom prst="rect">
            <a:avLst/>
          </a:prstGeom>
          <a:noFill/>
        </p:spPr>
        <p:txBody>
          <a:bodyPr wrap="square" rtlCol="0">
            <a:spAutoFit/>
          </a:bodyPr>
          <a:lstStyle/>
          <a:p>
            <a:r>
              <a:rPr lang="en-GB" sz="2800" b="1" dirty="0">
                <a:ln>
                  <a:solidFill>
                    <a:schemeClr val="tx1"/>
                  </a:solidFill>
                </a:ln>
                <a:solidFill>
                  <a:srgbClr val="FF0000"/>
                </a:solidFill>
                <a:effectLst>
                  <a:outerShdw blurRad="38100" dist="38100" dir="2700000" algn="tl">
                    <a:srgbClr val="000000">
                      <a:alpha val="43137"/>
                    </a:srgbClr>
                  </a:outerShdw>
                </a:effectLst>
              </a:rPr>
              <a:t>Not the same as Galatians 3:28-29 !</a:t>
            </a:r>
          </a:p>
        </p:txBody>
      </p:sp>
      <p:sp>
        <p:nvSpPr>
          <p:cNvPr id="8" name="TextBox 7"/>
          <p:cNvSpPr txBox="1"/>
          <p:nvPr/>
        </p:nvSpPr>
        <p:spPr>
          <a:xfrm>
            <a:off x="1591843" y="4876800"/>
            <a:ext cx="10362032" cy="1200329"/>
          </a:xfrm>
          <a:prstGeom prst="rect">
            <a:avLst/>
          </a:prstGeom>
          <a:noFill/>
        </p:spPr>
        <p:txBody>
          <a:bodyPr wrap="square" rtlCol="0">
            <a:spAutoFit/>
          </a:bodyPr>
          <a:lstStyle/>
          <a:p>
            <a:r>
              <a:rPr lang="en-GB" sz="24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“in Christ there is neither Jew nor Greek, slave nor free, male nor female, for you are all one in Christ Jesus. If you belong to Christ, then you are Abraham’s seed, and heirs according to the promise” </a:t>
            </a:r>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58266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062103"/>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
        <p:nvSpPr>
          <p:cNvPr id="6" name="Explosion 1 5"/>
          <p:cNvSpPr/>
          <p:nvPr/>
        </p:nvSpPr>
        <p:spPr>
          <a:xfrm>
            <a:off x="1524000" y="3748800"/>
            <a:ext cx="2914650" cy="1128000"/>
          </a:xfrm>
          <a:prstGeom prst="irregularSeal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829967" y="3956788"/>
            <a:ext cx="2789657" cy="584775"/>
          </a:xfrm>
          <a:prstGeom prst="rect">
            <a:avLst/>
          </a:prstGeom>
          <a:noFill/>
        </p:spPr>
        <p:txBody>
          <a:bodyPr wrap="square" rtlCol="0">
            <a:spAutoFit/>
          </a:bodyPr>
          <a:lstStyle/>
          <a:p>
            <a:r>
              <a:rPr lang="en-GB" sz="3200" b="1" dirty="0">
                <a:ln>
                  <a:solidFill>
                    <a:schemeClr val="tx1"/>
                  </a:solidFill>
                </a:ln>
                <a:solidFill>
                  <a:srgbClr val="FF0000"/>
                </a:solidFill>
                <a:effectLst>
                  <a:outerShdw blurRad="38100" dist="38100" dir="2700000" algn="tl">
                    <a:srgbClr val="000000">
                      <a:alpha val="43137"/>
                    </a:srgbClr>
                  </a:outerShdw>
                </a:effectLst>
              </a:rPr>
              <a:t>Context tool</a:t>
            </a:r>
          </a:p>
        </p:txBody>
      </p:sp>
      <p:sp>
        <p:nvSpPr>
          <p:cNvPr id="7" name="TextBox 6"/>
          <p:cNvSpPr txBox="1"/>
          <p:nvPr/>
        </p:nvSpPr>
        <p:spPr>
          <a:xfrm>
            <a:off x="4268368" y="3987566"/>
            <a:ext cx="7486650" cy="584775"/>
          </a:xfrm>
          <a:prstGeom prst="rect">
            <a:avLst/>
          </a:prstGeom>
          <a:noFill/>
        </p:spPr>
        <p:txBody>
          <a:bodyPr wrap="square" rtlCol="0">
            <a:spAutoFit/>
          </a:bodyPr>
          <a:lstStyle/>
          <a:p>
            <a:r>
              <a:rPr lang="en-GB" sz="3200" b="1" dirty="0">
                <a:ln>
                  <a:solidFill>
                    <a:schemeClr val="tx1"/>
                  </a:solidFill>
                </a:ln>
                <a:solidFill>
                  <a:srgbClr val="FF0000"/>
                </a:solidFill>
                <a:effectLst>
                  <a:outerShdw blurRad="38100" dist="38100" dir="2700000" algn="tl">
                    <a:srgbClr val="000000">
                      <a:alpha val="43137"/>
                    </a:srgbClr>
                  </a:outerShdw>
                </a:effectLst>
              </a:rPr>
              <a:t>Colossae</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9" name="TextBox 8"/>
          <p:cNvSpPr txBox="1"/>
          <p:nvPr/>
        </p:nvSpPr>
        <p:spPr>
          <a:xfrm>
            <a:off x="5962650" y="3832019"/>
            <a:ext cx="6297191" cy="1384995"/>
          </a:xfrm>
          <a:prstGeom prst="rect">
            <a:avLst/>
          </a:prstGeom>
          <a:noFill/>
        </p:spPr>
        <p:txBody>
          <a:bodyPr wrap="square" rtlCol="0">
            <a:spAutoFit/>
          </a:bodyPr>
          <a:lstStyle/>
          <a:p>
            <a:r>
              <a:rPr lang="en-GB" sz="2800" b="1" dirty="0">
                <a:ln>
                  <a:solidFill>
                    <a:schemeClr val="tx1"/>
                  </a:solidFill>
                </a:ln>
                <a:solidFill>
                  <a:srgbClr val="0070C0"/>
                </a:solidFill>
                <a:effectLst>
                  <a:outerShdw blurRad="38100" dist="38100" dir="2700000" algn="tl">
                    <a:srgbClr val="000000">
                      <a:alpha val="43137"/>
                    </a:srgbClr>
                  </a:outerShdw>
                </a:effectLst>
              </a:rPr>
              <a:t>- Circumcised/Uncircumcised – religious</a:t>
            </a:r>
          </a:p>
          <a:p>
            <a:r>
              <a:rPr lang="en-GB" sz="2800" b="1" dirty="0">
                <a:ln>
                  <a:solidFill>
                    <a:schemeClr val="tx1"/>
                  </a:solidFill>
                </a:ln>
                <a:solidFill>
                  <a:srgbClr val="0070C0"/>
                </a:solidFill>
                <a:effectLst>
                  <a:outerShdw blurRad="38100" dist="38100" dir="2700000" algn="tl">
                    <a:srgbClr val="000000">
                      <a:alpha val="43137"/>
                    </a:srgbClr>
                  </a:outerShdw>
                </a:effectLst>
              </a:rPr>
              <a:t>- Barbarian/Scythian – racial &amp; cultural</a:t>
            </a:r>
          </a:p>
          <a:p>
            <a:r>
              <a:rPr lang="en-GB" sz="2800" b="1" dirty="0">
                <a:ln>
                  <a:solidFill>
                    <a:schemeClr val="tx1"/>
                  </a:solidFill>
                </a:ln>
                <a:solidFill>
                  <a:srgbClr val="0070C0"/>
                </a:solidFill>
                <a:effectLst>
                  <a:outerShdw blurRad="38100" dist="38100" dir="2700000" algn="tl">
                    <a:srgbClr val="000000">
                      <a:alpha val="43137"/>
                    </a:srgbClr>
                  </a:outerShdw>
                </a:effectLst>
              </a:rPr>
              <a:t>- Slave/free - social</a:t>
            </a:r>
          </a:p>
        </p:txBody>
      </p:sp>
    </p:spTree>
    <p:extLst>
      <p:ext uri="{BB962C8B-B14F-4D97-AF65-F5344CB8AC3E}">
        <p14:creationId xmlns:p14="http://schemas.microsoft.com/office/powerpoint/2010/main" val="42020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062103"/>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10" name="TextBox 9"/>
          <p:cNvSpPr txBox="1"/>
          <p:nvPr/>
        </p:nvSpPr>
        <p:spPr>
          <a:xfrm>
            <a:off x="1714500" y="3952875"/>
            <a:ext cx="9486900" cy="584775"/>
          </a:xfrm>
          <a:prstGeom prst="rect">
            <a:avLst/>
          </a:prstGeom>
          <a:noFill/>
        </p:spPr>
        <p:txBody>
          <a:bodyPr wrap="square" rtlCol="0">
            <a:spAutoFit/>
          </a:bodyPr>
          <a:lstStyle/>
          <a:p>
            <a:pPr marL="361950" indent="-361950">
              <a:buFont typeface="Arial" panose="020B0604020202020204" pitchFamily="34" charset="0"/>
              <a:buChar char="•"/>
            </a:pPr>
            <a:r>
              <a:rPr lang="en-GB" sz="3200" b="1" dirty="0">
                <a:ln>
                  <a:solidFill>
                    <a:schemeClr val="tx1"/>
                  </a:solidFill>
                </a:ln>
                <a:solidFill>
                  <a:srgbClr val="002060"/>
                </a:solidFill>
                <a:effectLst>
                  <a:glow rad="63500">
                    <a:srgbClr val="FFFF00"/>
                  </a:glow>
                </a:effectLst>
              </a:rPr>
              <a:t>No excuses, no hiding behind stereotypes</a:t>
            </a:r>
          </a:p>
        </p:txBody>
      </p:sp>
    </p:spTree>
    <p:extLst>
      <p:ext uri="{BB962C8B-B14F-4D97-AF65-F5344CB8AC3E}">
        <p14:creationId xmlns:p14="http://schemas.microsoft.com/office/powerpoint/2010/main" val="427552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062103"/>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10" name="TextBox 9"/>
          <p:cNvSpPr txBox="1"/>
          <p:nvPr/>
        </p:nvSpPr>
        <p:spPr>
          <a:xfrm>
            <a:off x="1714500" y="3952875"/>
            <a:ext cx="9486900" cy="1015663"/>
          </a:xfrm>
          <a:prstGeom prst="rect">
            <a:avLst/>
          </a:prstGeom>
          <a:noFill/>
        </p:spPr>
        <p:txBody>
          <a:bodyPr wrap="square" rtlCol="0">
            <a:spAutoFit/>
          </a:bodyPr>
          <a:lstStyle/>
          <a:p>
            <a:pPr marL="361950" indent="-361950">
              <a:buFont typeface="Arial" panose="020B0604020202020204" pitchFamily="34" charset="0"/>
              <a:buChar char="•"/>
            </a:pPr>
            <a:r>
              <a:rPr lang="en-GB" sz="2800" b="1" dirty="0">
                <a:ln>
                  <a:solidFill>
                    <a:schemeClr val="tx1"/>
                  </a:solidFill>
                </a:ln>
                <a:solidFill>
                  <a:srgbClr val="002060"/>
                </a:solidFill>
                <a:effectLst>
                  <a:glow rad="25400">
                    <a:srgbClr val="FFFF00"/>
                  </a:glow>
                </a:effectLst>
              </a:rPr>
              <a:t>No excuses, no hiding behind stereotypes</a:t>
            </a:r>
          </a:p>
          <a:p>
            <a:pPr marL="361950" indent="-361950">
              <a:buFont typeface="Arial" panose="020B0604020202020204" pitchFamily="34" charset="0"/>
              <a:buChar char="•"/>
            </a:pPr>
            <a:r>
              <a:rPr lang="en-GB" sz="3200" b="1" dirty="0">
                <a:ln>
                  <a:solidFill>
                    <a:schemeClr val="tx1"/>
                  </a:solidFill>
                </a:ln>
                <a:solidFill>
                  <a:srgbClr val="002060"/>
                </a:solidFill>
                <a:effectLst>
                  <a:glow rad="63500">
                    <a:srgbClr val="FFFF00"/>
                  </a:glow>
                </a:effectLst>
              </a:rPr>
              <a:t>Prejudice still exists</a:t>
            </a:r>
          </a:p>
        </p:txBody>
      </p:sp>
    </p:spTree>
    <p:extLst>
      <p:ext uri="{BB962C8B-B14F-4D97-AF65-F5344CB8AC3E}">
        <p14:creationId xmlns:p14="http://schemas.microsoft.com/office/powerpoint/2010/main" val="340050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062103"/>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28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10" name="TextBox 9"/>
          <p:cNvSpPr txBox="1"/>
          <p:nvPr/>
        </p:nvSpPr>
        <p:spPr>
          <a:xfrm>
            <a:off x="1714500" y="3952875"/>
            <a:ext cx="6915150" cy="1446550"/>
          </a:xfrm>
          <a:prstGeom prst="rect">
            <a:avLst/>
          </a:prstGeom>
          <a:noFill/>
        </p:spPr>
        <p:txBody>
          <a:bodyPr wrap="square" rtlCol="0">
            <a:spAutoFit/>
          </a:bodyPr>
          <a:lstStyle/>
          <a:p>
            <a:pPr marL="361950" indent="-361950">
              <a:buFont typeface="Arial" panose="020B0604020202020204" pitchFamily="34" charset="0"/>
              <a:buChar char="•"/>
            </a:pPr>
            <a:r>
              <a:rPr lang="en-GB" sz="2800" b="1" dirty="0">
                <a:ln>
                  <a:solidFill>
                    <a:schemeClr val="tx1"/>
                  </a:solidFill>
                </a:ln>
                <a:solidFill>
                  <a:srgbClr val="002060"/>
                </a:solidFill>
                <a:effectLst>
                  <a:glow rad="25400">
                    <a:srgbClr val="FFFF00"/>
                  </a:glow>
                </a:effectLst>
              </a:rPr>
              <a:t>No excuses, no hiding behind stereotypes</a:t>
            </a:r>
          </a:p>
          <a:p>
            <a:pPr marL="361950" indent="-361950">
              <a:buFont typeface="Arial" panose="020B0604020202020204" pitchFamily="34" charset="0"/>
              <a:buChar char="•"/>
            </a:pPr>
            <a:r>
              <a:rPr lang="en-GB" sz="2800" b="1" dirty="0">
                <a:ln>
                  <a:solidFill>
                    <a:schemeClr val="tx1"/>
                  </a:solidFill>
                </a:ln>
                <a:solidFill>
                  <a:srgbClr val="002060"/>
                </a:solidFill>
                <a:effectLst>
                  <a:glow rad="25400">
                    <a:srgbClr val="FFFF00"/>
                  </a:glow>
                </a:effectLst>
              </a:rPr>
              <a:t>Prejudice still exists</a:t>
            </a:r>
          </a:p>
          <a:p>
            <a:pPr marL="361950" indent="-361950">
              <a:buFont typeface="Arial" panose="020B0604020202020204" pitchFamily="34" charset="0"/>
              <a:buChar char="•"/>
            </a:pPr>
            <a:r>
              <a:rPr lang="en-GB" sz="3200" b="1" dirty="0">
                <a:ln>
                  <a:solidFill>
                    <a:schemeClr val="tx1"/>
                  </a:solidFill>
                </a:ln>
                <a:solidFill>
                  <a:srgbClr val="002060"/>
                </a:solidFill>
                <a:effectLst>
                  <a:glow rad="63500">
                    <a:srgbClr val="FFFF00"/>
                  </a:glow>
                </a:effectLst>
              </a:rPr>
              <a:t>No favouritism </a:t>
            </a:r>
          </a:p>
        </p:txBody>
      </p:sp>
      <p:sp>
        <p:nvSpPr>
          <p:cNvPr id="5" name="TextBox 4"/>
          <p:cNvSpPr txBox="1"/>
          <p:nvPr/>
        </p:nvSpPr>
        <p:spPr>
          <a:xfrm>
            <a:off x="485775" y="5274806"/>
            <a:ext cx="11706225" cy="1323439"/>
          </a:xfrm>
          <a:prstGeom prst="rect">
            <a:avLst/>
          </a:prstGeom>
          <a:noFill/>
        </p:spPr>
        <p:txBody>
          <a:bodyPr wrap="square" rtlCol="0">
            <a:spAutoFit/>
          </a:bodyPr>
          <a:lstStyle/>
          <a:p>
            <a:r>
              <a:rPr lang="en-GB" sz="20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“Suppose a man comes into your meeting wearing a gold ring and fine clothes, and a poor man in filthy old clothes also comes in. If you show special attention to the man wearing fine clothes and say, ‘Here’s a good seat for you,’ but say to the poor man, ‘You stand there’ or ‘Sit on the floor by my feet,’ have you not discriminated among yourselves and become judges with evil thoughts?” </a:t>
            </a:r>
            <a:r>
              <a:rPr lang="en-GB" sz="2000" b="1" dirty="0">
                <a:ln>
                  <a:solidFill>
                    <a:schemeClr val="tx1"/>
                  </a:solidFill>
                </a:ln>
                <a:solidFill>
                  <a:srgbClr val="FF0000"/>
                </a:solidFill>
                <a:effectLst>
                  <a:glow rad="63500">
                    <a:srgbClr val="FFFF00"/>
                  </a:glow>
                  <a:outerShdw blurRad="38100" dist="38100" dir="2700000" algn="tl">
                    <a:srgbClr val="000000">
                      <a:alpha val="43137"/>
                    </a:srgbClr>
                  </a:outerShdw>
                </a:effectLst>
              </a:rPr>
              <a:t>(James 2:1-4).</a:t>
            </a:r>
          </a:p>
        </p:txBody>
      </p:sp>
    </p:spTree>
    <p:extLst>
      <p:ext uri="{BB962C8B-B14F-4D97-AF65-F5344CB8AC3E}">
        <p14:creationId xmlns:p14="http://schemas.microsoft.com/office/powerpoint/2010/main" val="74673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077218"/>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6" name="TextBox 5"/>
          <p:cNvSpPr txBox="1"/>
          <p:nvPr/>
        </p:nvSpPr>
        <p:spPr>
          <a:xfrm>
            <a:off x="1114425" y="2962275"/>
            <a:ext cx="10439400" cy="584775"/>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a:solidFill>
                    <a:schemeClr val="tx1"/>
                  </a:solidFill>
                </a:ln>
                <a:solidFill>
                  <a:srgbClr val="0070C0"/>
                </a:solidFill>
                <a:effectLst>
                  <a:glow rad="63500">
                    <a:srgbClr val="FFFF00"/>
                  </a:glow>
                  <a:outerShdw blurRad="38100" dist="38100" dir="2700000" algn="tl">
                    <a:srgbClr val="000000">
                      <a:alpha val="43137"/>
                    </a:srgbClr>
                  </a:outerShdw>
                </a:effectLst>
              </a:rPr>
              <a:t>Demolition of social barriers</a:t>
            </a:r>
          </a:p>
        </p:txBody>
      </p:sp>
    </p:spTree>
    <p:extLst>
      <p:ext uri="{BB962C8B-B14F-4D97-AF65-F5344CB8AC3E}">
        <p14:creationId xmlns:p14="http://schemas.microsoft.com/office/powerpoint/2010/main" val="111833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015663"/>
          </a:xfrm>
          <a:prstGeom prst="rect">
            <a:avLst/>
          </a:prstGeom>
          <a:noFill/>
        </p:spPr>
        <p:txBody>
          <a:bodyPr wrap="square" rtlCol="0">
            <a:spAutoFit/>
          </a:bodyPr>
          <a:lstStyle/>
          <a:p>
            <a:r>
              <a:rPr lang="en-GB" sz="2400" b="1" dirty="0">
                <a:ln>
                  <a:solidFill>
                    <a:schemeClr val="tx1"/>
                  </a:solidFill>
                </a:ln>
                <a:solidFill>
                  <a:srgbClr val="0070C0"/>
                </a:solidFill>
                <a:effectLst>
                  <a:outerShdw blurRad="38100" dist="38100" dir="2700000" algn="tl">
                    <a:srgbClr val="000000">
                      <a:alpha val="43137"/>
                    </a:srgbClr>
                  </a:outerShdw>
                </a:effectLst>
              </a:rPr>
              <a:t>Uniforms</a:t>
            </a:r>
          </a:p>
          <a:p>
            <a:r>
              <a:rPr lang="en-GB" sz="3600" b="1" dirty="0">
                <a:ln>
                  <a:solidFill>
                    <a:schemeClr val="tx1"/>
                  </a:solidFill>
                </a:ln>
                <a:solidFill>
                  <a:srgbClr val="0070C0"/>
                </a:solidFill>
                <a:effectLst>
                  <a:outerShdw blurRad="38100" dist="38100" dir="2700000" algn="tl">
                    <a:srgbClr val="000000">
                      <a:alpha val="43137"/>
                    </a:srgbClr>
                  </a:outerShdw>
                </a:effectLst>
              </a:rPr>
              <a:t>Master/slave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8759" y="2005260"/>
            <a:ext cx="2857500" cy="1905000"/>
          </a:xfrm>
          <a:prstGeom prst="rect">
            <a:avLst/>
          </a:prstGeom>
        </p:spPr>
      </p:pic>
      <p:sp>
        <p:nvSpPr>
          <p:cNvPr id="5" name="TextBox 4"/>
          <p:cNvSpPr txBox="1"/>
          <p:nvPr/>
        </p:nvSpPr>
        <p:spPr>
          <a:xfrm>
            <a:off x="6590581" y="2156604"/>
            <a:ext cx="4953719" cy="1815882"/>
          </a:xfrm>
          <a:prstGeom prst="rect">
            <a:avLst/>
          </a:prstGeom>
          <a:noFill/>
        </p:spPr>
        <p:txBody>
          <a:bodyPr wrap="square" rtlCol="0">
            <a:spAutoFit/>
          </a:bodyPr>
          <a:lstStyle/>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“Sin shall not be your master, for you are not under law but under grace” </a:t>
            </a:r>
            <a:r>
              <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rPr>
              <a:t>(Rom. 6:14). </a:t>
            </a:r>
          </a:p>
          <a:p>
            <a:endParaRPr lang="en-GB" sz="2800" b="1" i="1" dirty="0">
              <a:solidFill>
                <a:srgbClr val="FF0000"/>
              </a:solidFill>
            </a:endParaRPr>
          </a:p>
        </p:txBody>
      </p:sp>
    </p:spTree>
    <p:extLst>
      <p:ext uri="{BB962C8B-B14F-4D97-AF65-F5344CB8AC3E}">
        <p14:creationId xmlns:p14="http://schemas.microsoft.com/office/powerpoint/2010/main" val="391208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077218"/>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6" name="TextBox 5"/>
          <p:cNvSpPr txBox="1"/>
          <p:nvPr/>
        </p:nvSpPr>
        <p:spPr>
          <a:xfrm>
            <a:off x="1114425" y="2962275"/>
            <a:ext cx="10439400" cy="1015663"/>
          </a:xfrm>
          <a:prstGeom prst="rect">
            <a:avLst/>
          </a:prstGeom>
          <a:noFill/>
        </p:spPr>
        <p:txBody>
          <a:bodyPr wrap="square" rtlCol="0">
            <a:spAutoFit/>
          </a:bodyPr>
          <a:lstStyle/>
          <a:p>
            <a:pPr marL="457200" indent="-457200">
              <a:buFont typeface="Wingdings" panose="05000000000000000000" pitchFamily="2" charset="2"/>
              <a:buChar char="v"/>
            </a:pPr>
            <a:r>
              <a:rPr lang="en-GB" sz="2800" b="1" dirty="0">
                <a:ln>
                  <a:solidFill>
                    <a:schemeClr val="tx1"/>
                  </a:solidFill>
                </a:ln>
                <a:solidFill>
                  <a:srgbClr val="0070C0"/>
                </a:solidFill>
                <a:effectLst>
                  <a:glow rad="63500">
                    <a:srgbClr val="FFFF00"/>
                  </a:glow>
                  <a:outerShdw blurRad="38100" dist="38100" dir="2700000" algn="tl">
                    <a:srgbClr val="000000">
                      <a:alpha val="43137"/>
                    </a:srgbClr>
                  </a:outerShdw>
                </a:effectLst>
              </a:rPr>
              <a:t>Demolition of social barriers</a:t>
            </a:r>
          </a:p>
          <a:p>
            <a:pPr marL="457200" indent="-457200">
              <a:buFont typeface="Wingdings" panose="05000000000000000000" pitchFamily="2" charset="2"/>
              <a:buChar char="v"/>
            </a:pPr>
            <a:r>
              <a:rPr lang="en-GB" sz="3200" b="1" dirty="0">
                <a:ln>
                  <a:solidFill>
                    <a:schemeClr val="tx1"/>
                  </a:solidFill>
                </a:ln>
                <a:solidFill>
                  <a:srgbClr val="0070C0"/>
                </a:solidFill>
                <a:effectLst>
                  <a:glow rad="63500">
                    <a:srgbClr val="FFFF00"/>
                  </a:glow>
                  <a:outerShdw blurRad="38100" dist="38100" dir="2700000" algn="tl">
                    <a:srgbClr val="000000">
                      <a:alpha val="43137"/>
                    </a:srgbClr>
                  </a:outerShdw>
                </a:effectLst>
              </a:rPr>
              <a:t>Grace reaches out to all</a:t>
            </a:r>
          </a:p>
        </p:txBody>
      </p:sp>
    </p:spTree>
    <p:extLst>
      <p:ext uri="{BB962C8B-B14F-4D97-AF65-F5344CB8AC3E}">
        <p14:creationId xmlns:p14="http://schemas.microsoft.com/office/powerpoint/2010/main" val="161559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077218"/>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6" name="TextBox 5"/>
          <p:cNvSpPr txBox="1"/>
          <p:nvPr/>
        </p:nvSpPr>
        <p:spPr>
          <a:xfrm>
            <a:off x="1114425" y="2962275"/>
            <a:ext cx="10439400" cy="1446550"/>
          </a:xfrm>
          <a:prstGeom prst="rect">
            <a:avLst/>
          </a:prstGeom>
          <a:noFill/>
        </p:spPr>
        <p:txBody>
          <a:bodyPr wrap="square" rtlCol="0">
            <a:spAutoFit/>
          </a:bodyPr>
          <a:lstStyle/>
          <a:p>
            <a:pPr marL="457200" indent="-457200">
              <a:buFont typeface="Wingdings" panose="05000000000000000000" pitchFamily="2" charset="2"/>
              <a:buChar char="v"/>
            </a:pPr>
            <a:r>
              <a:rPr lang="en-GB" sz="2800" b="1" dirty="0">
                <a:ln>
                  <a:solidFill>
                    <a:schemeClr val="tx1"/>
                  </a:solidFill>
                </a:ln>
                <a:solidFill>
                  <a:srgbClr val="0070C0"/>
                </a:solidFill>
                <a:effectLst>
                  <a:glow rad="63500">
                    <a:srgbClr val="FFFF00"/>
                  </a:glow>
                  <a:outerShdw blurRad="38100" dist="38100" dir="2700000" algn="tl">
                    <a:srgbClr val="000000">
                      <a:alpha val="43137"/>
                    </a:srgbClr>
                  </a:outerShdw>
                </a:effectLst>
              </a:rPr>
              <a:t>Demolition of social barriers</a:t>
            </a:r>
          </a:p>
          <a:p>
            <a:pPr marL="457200" indent="-457200">
              <a:buFont typeface="Wingdings" panose="05000000000000000000" pitchFamily="2" charset="2"/>
              <a:buChar char="v"/>
            </a:pPr>
            <a:r>
              <a:rPr lang="en-GB" sz="2800" b="1" dirty="0">
                <a:ln>
                  <a:solidFill>
                    <a:schemeClr val="tx1"/>
                  </a:solidFill>
                </a:ln>
                <a:solidFill>
                  <a:srgbClr val="0070C0"/>
                </a:solidFill>
                <a:effectLst>
                  <a:glow rad="63500">
                    <a:srgbClr val="FFFF00"/>
                  </a:glow>
                  <a:outerShdw blurRad="38100" dist="38100" dir="2700000" algn="tl">
                    <a:srgbClr val="000000">
                      <a:alpha val="43137"/>
                    </a:srgbClr>
                  </a:outerShdw>
                </a:effectLst>
              </a:rPr>
              <a:t>Grace reaches out to all</a:t>
            </a:r>
          </a:p>
          <a:p>
            <a:pPr marL="457200" indent="-457200">
              <a:buFont typeface="Wingdings" panose="05000000000000000000" pitchFamily="2" charset="2"/>
              <a:buChar char="v"/>
            </a:pPr>
            <a:r>
              <a:rPr lang="en-GB" sz="3200" b="1" dirty="0">
                <a:ln>
                  <a:solidFill>
                    <a:schemeClr val="tx1"/>
                  </a:solidFill>
                </a:ln>
                <a:solidFill>
                  <a:srgbClr val="0070C0"/>
                </a:solidFill>
                <a:effectLst>
                  <a:glow rad="63500">
                    <a:srgbClr val="FFFF00"/>
                  </a:glow>
                  <a:outerShdw blurRad="38100" dist="38100" dir="2700000" algn="tl">
                    <a:srgbClr val="000000">
                      <a:alpha val="43137"/>
                    </a:srgbClr>
                  </a:outerShdw>
                </a:effectLst>
              </a:rPr>
              <a:t>Example of Paul</a:t>
            </a:r>
          </a:p>
        </p:txBody>
      </p:sp>
    </p:spTree>
    <p:extLst>
      <p:ext uri="{BB962C8B-B14F-4D97-AF65-F5344CB8AC3E}">
        <p14:creationId xmlns:p14="http://schemas.microsoft.com/office/powerpoint/2010/main" val="2417357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185214"/>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a:p>
            <a:pPr marL="542925" indent="-542925">
              <a:buAutoNum type="arabicPeriod"/>
            </a:pPr>
            <a:endPar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endParaRPr>
          </a:p>
          <a:p>
            <a:r>
              <a:rPr lang="en-GB" sz="3600" b="1" dirty="0">
                <a:ln>
                  <a:solidFill>
                    <a:schemeClr val="tx1"/>
                  </a:solidFill>
                </a:ln>
                <a:solidFill>
                  <a:srgbClr val="7030A0"/>
                </a:solidFill>
                <a:effectLst>
                  <a:glow rad="63500">
                    <a:schemeClr val="accent4">
                      <a:lumMod val="60000"/>
                      <a:lumOff val="40000"/>
                    </a:schemeClr>
                  </a:glow>
                  <a:outerShdw blurRad="38100" dist="38100" dir="2700000" algn="tl">
                    <a:srgbClr val="000000">
                      <a:alpha val="43137"/>
                    </a:srgbClr>
                  </a:outerShdw>
                </a:effectLst>
              </a:rPr>
              <a:t>Putting it into practice</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92474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739211"/>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a:p>
            <a:pPr marL="542925" indent="-542925">
              <a:buAutoNum type="arabicPeriod"/>
            </a:pPr>
            <a:endPar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endParaRPr>
          </a:p>
          <a:p>
            <a:r>
              <a:rPr lang="en-GB" sz="3600" b="1" dirty="0">
                <a:ln>
                  <a:solidFill>
                    <a:schemeClr val="tx1"/>
                  </a:solidFill>
                </a:ln>
                <a:solidFill>
                  <a:srgbClr val="7030A0"/>
                </a:solidFill>
                <a:effectLst>
                  <a:glow rad="63500">
                    <a:schemeClr val="accent4">
                      <a:lumMod val="60000"/>
                      <a:lumOff val="40000"/>
                    </a:schemeClr>
                  </a:glow>
                  <a:outerShdw blurRad="38100" dist="38100" dir="2700000" algn="tl">
                    <a:srgbClr val="000000">
                      <a:alpha val="43137"/>
                    </a:srgbClr>
                  </a:outerShdw>
                </a:effectLst>
              </a:rPr>
              <a:t>Putting it into practice</a:t>
            </a:r>
          </a:p>
          <a:p>
            <a:pPr marL="895350" indent="-533400">
              <a:buFont typeface="Wingdings" panose="05000000000000000000" pitchFamily="2" charset="2"/>
              <a:buChar char="Ø"/>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Remember our past</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30515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3108543"/>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a:p>
            <a:pPr marL="542925" indent="-542925">
              <a:buAutoNum type="arabicPeriod"/>
            </a:pPr>
            <a:endPar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endParaRPr>
          </a:p>
          <a:p>
            <a:r>
              <a:rPr lang="en-GB" sz="3600" b="1" dirty="0">
                <a:ln>
                  <a:solidFill>
                    <a:schemeClr val="tx1"/>
                  </a:solidFill>
                </a:ln>
                <a:solidFill>
                  <a:srgbClr val="7030A0"/>
                </a:solidFill>
                <a:effectLst>
                  <a:glow rad="63500">
                    <a:schemeClr val="accent4">
                      <a:lumMod val="60000"/>
                      <a:lumOff val="40000"/>
                    </a:schemeClr>
                  </a:glow>
                  <a:outerShdw blurRad="38100" dist="38100" dir="2700000" algn="tl">
                    <a:srgbClr val="000000">
                      <a:alpha val="43137"/>
                    </a:srgbClr>
                  </a:outerShdw>
                </a:effectLst>
              </a:rPr>
              <a:t>Putting it into practice</a:t>
            </a:r>
          </a:p>
          <a:p>
            <a:pPr marL="895350" indent="-533400">
              <a:buFont typeface="Wingdings" panose="05000000000000000000" pitchFamily="2" charset="2"/>
              <a:buChar char="Ø"/>
            </a:pPr>
            <a:r>
              <a:rPr lang="en-GB" sz="24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Remember our past</a:t>
            </a:r>
          </a:p>
          <a:p>
            <a:pPr marL="895350" indent="-533400">
              <a:buFont typeface="Wingdings" panose="05000000000000000000" pitchFamily="2" charset="2"/>
              <a:buChar char="Ø"/>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Be bridge builders</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40968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47626"/>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3600986"/>
          </a:xfrm>
          <a:prstGeom prst="rect">
            <a:avLst/>
          </a:prstGeom>
          <a:noFill/>
        </p:spPr>
        <p:txBody>
          <a:bodyPr wrap="square" rtlCol="0">
            <a:spAutoFit/>
          </a:bodyPr>
          <a:lstStyle/>
          <a:p>
            <a:pPr marL="542925" indent="-542925">
              <a:buAutoNum type="arabicPeriod"/>
            </a:pPr>
            <a:r>
              <a:rPr lang="en-GB" sz="28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Revolutionary gospel</a:t>
            </a:r>
          </a:p>
          <a:p>
            <a:pPr marL="542925" indent="-542925">
              <a:buAutoNum type="arabicPeriod"/>
            </a:pPr>
            <a:endPar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endParaRPr>
          </a:p>
          <a:p>
            <a:r>
              <a:rPr lang="en-GB" sz="3600" b="1" dirty="0">
                <a:ln>
                  <a:solidFill>
                    <a:schemeClr val="tx1"/>
                  </a:solidFill>
                </a:ln>
                <a:solidFill>
                  <a:srgbClr val="7030A0"/>
                </a:solidFill>
                <a:effectLst>
                  <a:glow rad="63500">
                    <a:schemeClr val="accent4">
                      <a:lumMod val="60000"/>
                      <a:lumOff val="40000"/>
                    </a:schemeClr>
                  </a:glow>
                  <a:outerShdw blurRad="38100" dist="38100" dir="2700000" algn="tl">
                    <a:srgbClr val="000000">
                      <a:alpha val="43137"/>
                    </a:srgbClr>
                  </a:outerShdw>
                </a:effectLst>
              </a:rPr>
              <a:t>Putting it into practice</a:t>
            </a:r>
          </a:p>
          <a:p>
            <a:pPr marL="895350" indent="-533400">
              <a:buFont typeface="Wingdings" panose="05000000000000000000" pitchFamily="2" charset="2"/>
              <a:buChar char="Ø"/>
            </a:pPr>
            <a:r>
              <a:rPr lang="en-GB" sz="24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Remember our past</a:t>
            </a:r>
          </a:p>
          <a:p>
            <a:pPr marL="895350" indent="-533400">
              <a:buFont typeface="Wingdings" panose="05000000000000000000" pitchFamily="2" charset="2"/>
              <a:buChar char="Ø"/>
            </a:pPr>
            <a:r>
              <a:rPr lang="en-GB" sz="24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Be bridge builders</a:t>
            </a:r>
          </a:p>
          <a:p>
            <a:pPr marL="895350" indent="-533400">
              <a:buFont typeface="Wingdings" panose="05000000000000000000" pitchFamily="2" charset="2"/>
              <a:buChar char="Ø"/>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Be faithful and truthful</a:t>
            </a:r>
          </a:p>
        </p:txBody>
      </p:sp>
      <p:sp>
        <p:nvSpPr>
          <p:cNvPr id="8" name="TextBox 7"/>
          <p:cNvSpPr txBox="1"/>
          <p:nvPr/>
        </p:nvSpPr>
        <p:spPr>
          <a:xfrm>
            <a:off x="1591843" y="4876800"/>
            <a:ext cx="10362032" cy="461665"/>
          </a:xfrm>
          <a:prstGeom prst="rect">
            <a:avLst/>
          </a:prstGeom>
          <a:noFill/>
        </p:spPr>
        <p:txBody>
          <a:bodyPr wrap="square" rtlCol="0">
            <a:spAutoFit/>
          </a:bodyPr>
          <a:lstStyle/>
          <a:p>
            <a:endParaRPr lang="en-GB" sz="24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5152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446550"/>
          </a:xfrm>
          <a:prstGeom prst="rect">
            <a:avLst/>
          </a:prstGeom>
          <a:noFill/>
        </p:spPr>
        <p:txBody>
          <a:bodyPr wrap="square" rtlCol="0">
            <a:spAutoFit/>
          </a:bodyPr>
          <a:lstStyle/>
          <a:p>
            <a:r>
              <a:rPr lang="en-GB" sz="2400" b="1" dirty="0">
                <a:ln>
                  <a:solidFill>
                    <a:schemeClr val="tx1"/>
                  </a:solidFill>
                </a:ln>
                <a:solidFill>
                  <a:srgbClr val="0070C0"/>
                </a:solidFill>
                <a:effectLst>
                  <a:outerShdw blurRad="38100" dist="38100" dir="2700000" algn="tl">
                    <a:srgbClr val="000000">
                      <a:alpha val="43137"/>
                    </a:srgbClr>
                  </a:outerShdw>
                </a:effectLst>
              </a:rPr>
              <a:t>Uniforms</a:t>
            </a:r>
          </a:p>
          <a:p>
            <a:r>
              <a:rPr lang="en-GB" sz="2800" b="1" dirty="0">
                <a:ln>
                  <a:solidFill>
                    <a:schemeClr val="tx1"/>
                  </a:solidFill>
                </a:ln>
                <a:solidFill>
                  <a:srgbClr val="0070C0"/>
                </a:solidFill>
                <a:effectLst>
                  <a:outerShdw blurRad="38100" dist="38100" dir="2700000" algn="tl">
                    <a:srgbClr val="000000">
                      <a:alpha val="43137"/>
                    </a:srgbClr>
                  </a:outerShdw>
                </a:effectLst>
              </a:rPr>
              <a:t>Master/slave</a:t>
            </a:r>
          </a:p>
          <a:p>
            <a:r>
              <a:rPr lang="en-GB" sz="3600" b="1" dirty="0">
                <a:ln>
                  <a:solidFill>
                    <a:schemeClr val="tx1"/>
                  </a:solidFill>
                </a:ln>
                <a:solidFill>
                  <a:srgbClr val="0070C0"/>
                </a:solidFill>
                <a:effectLst>
                  <a:outerShdw blurRad="38100" dist="38100" dir="2700000" algn="tl">
                    <a:srgbClr val="000000">
                      <a:alpha val="43137"/>
                    </a:srgbClr>
                  </a:outerShdw>
                </a:effectLst>
              </a:rPr>
              <a:t>Different lifestyle </a:t>
            </a:r>
          </a:p>
        </p:txBody>
      </p:sp>
    </p:spTree>
    <p:extLst>
      <p:ext uri="{BB962C8B-B14F-4D97-AF65-F5344CB8AC3E}">
        <p14:creationId xmlns:p14="http://schemas.microsoft.com/office/powerpoint/2010/main" val="124592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877437"/>
          </a:xfrm>
          <a:prstGeom prst="rect">
            <a:avLst/>
          </a:prstGeom>
          <a:noFill/>
        </p:spPr>
        <p:txBody>
          <a:bodyPr wrap="square" rtlCol="0">
            <a:spAutoFit/>
          </a:bodyPr>
          <a:lstStyle/>
          <a:p>
            <a:r>
              <a:rPr lang="en-GB" sz="2400" b="1" dirty="0">
                <a:ln>
                  <a:solidFill>
                    <a:schemeClr val="tx1"/>
                  </a:solidFill>
                </a:ln>
                <a:solidFill>
                  <a:srgbClr val="0070C0"/>
                </a:solidFill>
                <a:effectLst>
                  <a:outerShdw blurRad="38100" dist="38100" dir="2700000" algn="tl">
                    <a:srgbClr val="000000">
                      <a:alpha val="43137"/>
                    </a:srgbClr>
                  </a:outerShdw>
                </a:effectLst>
              </a:rPr>
              <a:t>Uniforms</a:t>
            </a:r>
          </a:p>
          <a:p>
            <a:r>
              <a:rPr lang="en-GB" sz="2800" b="1" dirty="0">
                <a:ln>
                  <a:solidFill>
                    <a:schemeClr val="tx1"/>
                  </a:solidFill>
                </a:ln>
                <a:solidFill>
                  <a:srgbClr val="0070C0"/>
                </a:solidFill>
                <a:effectLst>
                  <a:outerShdw blurRad="38100" dist="38100" dir="2700000" algn="tl">
                    <a:srgbClr val="000000">
                      <a:alpha val="43137"/>
                    </a:srgbClr>
                  </a:outerShdw>
                </a:effectLst>
              </a:rPr>
              <a:t>Master/slave</a:t>
            </a:r>
          </a:p>
          <a:p>
            <a:r>
              <a:rPr lang="en-GB" sz="2800" b="1" dirty="0">
                <a:ln>
                  <a:solidFill>
                    <a:schemeClr val="tx1"/>
                  </a:solidFill>
                </a:ln>
                <a:solidFill>
                  <a:srgbClr val="0070C0"/>
                </a:solidFill>
                <a:effectLst>
                  <a:outerShdw blurRad="38100" dist="38100" dir="2700000" algn="tl">
                    <a:srgbClr val="000000">
                      <a:alpha val="43137"/>
                    </a:srgbClr>
                  </a:outerShdw>
                </a:effectLst>
              </a:rPr>
              <a:t>Different lifestyle</a:t>
            </a:r>
          </a:p>
          <a:p>
            <a:r>
              <a:rPr lang="en-GB" sz="3600" b="1" dirty="0">
                <a:ln>
                  <a:solidFill>
                    <a:schemeClr val="tx1"/>
                  </a:solidFill>
                </a:ln>
                <a:solidFill>
                  <a:srgbClr val="0070C0"/>
                </a:solidFill>
                <a:effectLst>
                  <a:outerShdw blurRad="38100" dist="38100" dir="2700000" algn="tl">
                    <a:srgbClr val="000000">
                      <a:alpha val="43137"/>
                    </a:srgbClr>
                  </a:outerShdw>
                </a:effectLst>
              </a:rPr>
              <a:t>Things to get rid of -  </a:t>
            </a:r>
          </a:p>
        </p:txBody>
      </p:sp>
      <p:sp>
        <p:nvSpPr>
          <p:cNvPr id="5" name="TextBox 4"/>
          <p:cNvSpPr txBox="1"/>
          <p:nvPr/>
        </p:nvSpPr>
        <p:spPr>
          <a:xfrm>
            <a:off x="664234" y="3687187"/>
            <a:ext cx="10880066" cy="2954655"/>
          </a:xfrm>
          <a:prstGeom prst="rect">
            <a:avLst/>
          </a:prstGeom>
          <a:noFill/>
        </p:spPr>
        <p:txBody>
          <a:bodyPr wrap="square" rtlCol="0">
            <a:spAutoFit/>
          </a:bodyPr>
          <a:lstStyle/>
          <a:p>
            <a:r>
              <a:rPr lang="en-GB" sz="28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“You must rid yourselves of …anger, rage, malice, slander and filthy language. Do not lie to each other, since you have taken off your old self with its practices and put on the new self, which is being renewed in the image of its Creator. Here there is no Greek or Jew, circumcised or uncircumcised, barbarian, Scythian, slave or free, but Christ is all, and is in all.”</a:t>
            </a:r>
            <a:endParaRPr lang="en-GB" sz="28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211715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877437"/>
          </a:xfrm>
          <a:prstGeom prst="rect">
            <a:avLst/>
          </a:prstGeom>
          <a:noFill/>
        </p:spPr>
        <p:txBody>
          <a:bodyPr wrap="square" rtlCol="0">
            <a:spAutoFit/>
          </a:bodyPr>
          <a:lstStyle/>
          <a:p>
            <a:r>
              <a:rPr lang="en-GB" sz="2400" b="1" dirty="0">
                <a:ln>
                  <a:solidFill>
                    <a:schemeClr val="tx1"/>
                  </a:solidFill>
                </a:ln>
                <a:solidFill>
                  <a:srgbClr val="0070C0"/>
                </a:solidFill>
                <a:effectLst>
                  <a:outerShdw blurRad="38100" dist="38100" dir="2700000" algn="tl">
                    <a:srgbClr val="000000">
                      <a:alpha val="43137"/>
                    </a:srgbClr>
                  </a:outerShdw>
                </a:effectLst>
              </a:rPr>
              <a:t>Uniforms</a:t>
            </a:r>
          </a:p>
          <a:p>
            <a:r>
              <a:rPr lang="en-GB" sz="2800" b="1" dirty="0">
                <a:ln>
                  <a:solidFill>
                    <a:schemeClr val="tx1"/>
                  </a:solidFill>
                </a:ln>
                <a:solidFill>
                  <a:srgbClr val="0070C0"/>
                </a:solidFill>
                <a:effectLst>
                  <a:outerShdw blurRad="38100" dist="38100" dir="2700000" algn="tl">
                    <a:srgbClr val="000000">
                      <a:alpha val="43137"/>
                    </a:srgbClr>
                  </a:outerShdw>
                </a:effectLst>
              </a:rPr>
              <a:t>Master/slave</a:t>
            </a:r>
          </a:p>
          <a:p>
            <a:r>
              <a:rPr lang="en-GB" sz="2800" b="1" dirty="0">
                <a:ln>
                  <a:solidFill>
                    <a:schemeClr val="tx1"/>
                  </a:solidFill>
                </a:ln>
                <a:solidFill>
                  <a:srgbClr val="0070C0"/>
                </a:solidFill>
                <a:effectLst>
                  <a:outerShdw blurRad="38100" dist="38100" dir="2700000" algn="tl">
                    <a:srgbClr val="000000">
                      <a:alpha val="43137"/>
                    </a:srgbClr>
                  </a:outerShdw>
                </a:effectLst>
              </a:rPr>
              <a:t>Different lifestyle</a:t>
            </a:r>
          </a:p>
          <a:p>
            <a:r>
              <a:rPr lang="en-GB" sz="3600" b="1" dirty="0">
                <a:ln>
                  <a:solidFill>
                    <a:schemeClr val="tx1"/>
                  </a:solidFill>
                </a:ln>
                <a:solidFill>
                  <a:srgbClr val="0070C0"/>
                </a:solidFill>
                <a:effectLst>
                  <a:outerShdw blurRad="38100" dist="38100" dir="2700000" algn="tl">
                    <a:srgbClr val="000000">
                      <a:alpha val="43137"/>
                    </a:srgbClr>
                  </a:outerShdw>
                </a:effectLst>
              </a:rPr>
              <a:t>Things to get rid of…because we can!  </a:t>
            </a:r>
          </a:p>
        </p:txBody>
      </p:sp>
      <p:sp>
        <p:nvSpPr>
          <p:cNvPr id="6" name="TextBox 5"/>
          <p:cNvSpPr txBox="1"/>
          <p:nvPr/>
        </p:nvSpPr>
        <p:spPr>
          <a:xfrm>
            <a:off x="695325" y="3848100"/>
            <a:ext cx="10934700" cy="1077218"/>
          </a:xfrm>
          <a:prstGeom prst="rect">
            <a:avLst/>
          </a:prstGeom>
          <a:noFill/>
        </p:spPr>
        <p:txBody>
          <a:bodyPr wrap="square" rtlCol="0">
            <a:spAutoFit/>
          </a:bodyPr>
          <a:lstStyle/>
          <a:p>
            <a:r>
              <a:rPr lang="en-GB" sz="3200" b="1" i="1" dirty="0">
                <a:ln>
                  <a:solidFill>
                    <a:schemeClr val="tx1"/>
                  </a:solidFill>
                </a:ln>
                <a:solidFill>
                  <a:srgbClr val="FF0000"/>
                </a:solidFill>
                <a:effectLst>
                  <a:glow rad="63500">
                    <a:srgbClr val="FFFF00"/>
                  </a:glow>
                  <a:outerShdw blurRad="38100" dist="38100" dir="2700000" algn="tl">
                    <a:srgbClr val="000000">
                      <a:alpha val="43137"/>
                    </a:srgbClr>
                  </a:outerShdw>
                </a:effectLst>
              </a:rPr>
              <a:t>“created to be like God in true righteousness and holiness” </a:t>
            </a:r>
            <a:r>
              <a:rPr lang="en-GB" sz="3200" b="1" dirty="0">
                <a:ln>
                  <a:solidFill>
                    <a:schemeClr val="tx1"/>
                  </a:solidFill>
                </a:ln>
                <a:solidFill>
                  <a:srgbClr val="FF0000"/>
                </a:solidFill>
                <a:effectLst>
                  <a:glow rad="63500">
                    <a:srgbClr val="FFFF00"/>
                  </a:glow>
                  <a:outerShdw blurRad="38100" dist="38100" dir="2700000" algn="tl">
                    <a:srgbClr val="000000">
                      <a:alpha val="43137"/>
                    </a:srgbClr>
                  </a:outerShdw>
                </a:effectLst>
              </a:rPr>
              <a:t>(Eph.4:24).</a:t>
            </a:r>
          </a:p>
        </p:txBody>
      </p:sp>
    </p:spTree>
    <p:extLst>
      <p:ext uri="{BB962C8B-B14F-4D97-AF65-F5344CB8AC3E}">
        <p14:creationId xmlns:p14="http://schemas.microsoft.com/office/powerpoint/2010/main" val="78422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646331"/>
          </a:xfrm>
          <a:prstGeom prst="rect">
            <a:avLst/>
          </a:prstGeom>
          <a:noFill/>
        </p:spPr>
        <p:txBody>
          <a:bodyPr wrap="square" rtlCol="0">
            <a:spAutoFit/>
          </a:bodyPr>
          <a:lstStyle/>
          <a:p>
            <a:r>
              <a:rPr lang="en-GB" sz="3200" b="1" dirty="0">
                <a:ln>
                  <a:solidFill>
                    <a:schemeClr val="tx1"/>
                  </a:solidFill>
                </a:ln>
                <a:solidFill>
                  <a:srgbClr val="002060"/>
                </a:solidFill>
                <a:effectLst>
                  <a:glow rad="63500">
                    <a:srgbClr val="FFC000"/>
                  </a:glow>
                  <a:outerShdw blurRad="38100" dist="38100" dir="2700000" algn="tl">
                    <a:srgbClr val="000000">
                      <a:alpha val="43137"/>
                    </a:srgbClr>
                  </a:outerShdw>
                </a:effectLst>
              </a:rPr>
              <a:t>1.</a:t>
            </a:r>
            <a:r>
              <a:rPr lang="en-GB" sz="2400" b="1" dirty="0">
                <a:solidFill>
                  <a:srgbClr val="002060"/>
                </a:solidFill>
                <a:effectLst>
                  <a:outerShdw blurRad="38100" dist="38100" dir="2700000" algn="tl">
                    <a:srgbClr val="000000">
                      <a:alpha val="43137"/>
                    </a:srgbClr>
                  </a:outerShdw>
                </a:effectLst>
              </a:rPr>
              <a:t>  </a:t>
            </a: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p:txBody>
      </p:sp>
    </p:spTree>
    <p:extLst>
      <p:ext uri="{BB962C8B-B14F-4D97-AF65-F5344CB8AC3E}">
        <p14:creationId xmlns:p14="http://schemas.microsoft.com/office/powerpoint/2010/main" val="2070308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2308324"/>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speech</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discrimination</a:t>
            </a:r>
          </a:p>
        </p:txBody>
      </p:sp>
    </p:spTree>
    <p:extLst>
      <p:ext uri="{BB962C8B-B14F-4D97-AF65-F5344CB8AC3E}">
        <p14:creationId xmlns:p14="http://schemas.microsoft.com/office/powerpoint/2010/main" val="189620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CrisscrossEtching/>
                    </a14:imgEffect>
                    <a14:imgEffect>
                      <a14:saturation sat="0"/>
                    </a14:imgEffect>
                  </a14:imgLayer>
                </a14:imgProps>
              </a:ext>
              <a:ext uri="{28A0092B-C50C-407E-A947-70E740481C1C}">
                <a14:useLocalDpi xmlns:a14="http://schemas.microsoft.com/office/drawing/2010/main" val="0"/>
              </a:ext>
            </a:extLst>
          </a:blip>
          <a:stretch>
            <a:fillRect/>
          </a:stretch>
        </p:blipFill>
        <p:spPr>
          <a:xfrm>
            <a:off x="-74859" y="0"/>
            <a:ext cx="12266859" cy="6900108"/>
          </a:xfrm>
          <a:prstGeom prst="rect">
            <a:avLst/>
          </a:prstGeom>
        </p:spPr>
      </p:pic>
      <p:sp>
        <p:nvSpPr>
          <p:cNvPr id="2" name="Title 1"/>
          <p:cNvSpPr>
            <a:spLocks noGrp="1"/>
          </p:cNvSpPr>
          <p:nvPr>
            <p:ph type="ctrTitle"/>
          </p:nvPr>
        </p:nvSpPr>
        <p:spPr>
          <a:xfrm>
            <a:off x="1524000" y="247650"/>
            <a:ext cx="9144000" cy="1485899"/>
          </a:xfr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GB" b="1" dirty="0">
                <a:solidFill>
                  <a:srgbClr val="FF0000"/>
                </a:solidFill>
                <a:effectLst>
                  <a:outerShdw blurRad="38100" dist="38100" dir="2700000" algn="tl">
                    <a:srgbClr val="000000">
                      <a:alpha val="43137"/>
                    </a:srgbClr>
                  </a:outerShdw>
                </a:effectLst>
              </a:rPr>
              <a:t>A change of clothes</a:t>
            </a:r>
            <a:br>
              <a:rPr lang="en-GB" b="1" dirty="0">
                <a:solidFill>
                  <a:srgbClr val="FF0000"/>
                </a:solidFill>
                <a:effectLst>
                  <a:outerShdw blurRad="38100" dist="38100" dir="2700000" algn="tl">
                    <a:srgbClr val="000000">
                      <a:alpha val="43137"/>
                    </a:srgbClr>
                  </a:outerShdw>
                </a:effectLst>
              </a:rPr>
            </a:br>
            <a:r>
              <a:rPr lang="en-GB" sz="3100" b="1" dirty="0">
                <a:solidFill>
                  <a:srgbClr val="FF0000"/>
                </a:solidFill>
                <a:effectLst>
                  <a:outerShdw blurRad="38100" dist="38100" dir="2700000" algn="tl">
                    <a:srgbClr val="000000">
                      <a:alpha val="43137"/>
                    </a:srgbClr>
                  </a:outerShdw>
                </a:effectLst>
              </a:rPr>
              <a:t>Colossians 3:7-11</a:t>
            </a:r>
            <a:endParaRPr lang="en-GB"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485775" y="1809750"/>
            <a:ext cx="11058525" cy="1200329"/>
          </a:xfrm>
          <a:prstGeom prst="rect">
            <a:avLst/>
          </a:prstGeom>
          <a:noFill/>
        </p:spPr>
        <p:txBody>
          <a:bodyPr wrap="square" rtlCol="0">
            <a:spAutoFit/>
          </a:bodyPr>
          <a:lstStyle/>
          <a:p>
            <a:pPr marL="542925" indent="-542925">
              <a:buAutoNum type="arabicPeriod"/>
            </a:pPr>
            <a:r>
              <a:rPr lang="en-GB" sz="3600" b="1" dirty="0">
                <a:ln>
                  <a:solidFill>
                    <a:schemeClr val="tx1"/>
                  </a:solidFill>
                </a:ln>
                <a:solidFill>
                  <a:srgbClr val="002060"/>
                </a:solidFill>
                <a:effectLst>
                  <a:glow rad="63500">
                    <a:schemeClr val="accent4">
                      <a:lumMod val="60000"/>
                      <a:lumOff val="40000"/>
                    </a:schemeClr>
                  </a:glow>
                  <a:outerShdw blurRad="38100" dist="38100" dir="2700000" algn="tl">
                    <a:srgbClr val="000000">
                      <a:alpha val="43137"/>
                    </a:srgbClr>
                  </a:outerShdw>
                </a:effectLst>
              </a:rPr>
              <a:t>A change of clothes</a:t>
            </a:r>
          </a:p>
          <a:p>
            <a:pPr marL="1076325" lvl="1" indent="-533400">
              <a:buFont typeface="+mj-lt"/>
              <a:buAutoNum type="romanLcPeriod"/>
            </a:pPr>
            <a:r>
              <a:rPr lang="en-GB" sz="3600" b="1" dirty="0">
                <a:ln>
                  <a:solidFill>
                    <a:schemeClr val="tx1"/>
                  </a:solidFill>
                </a:ln>
                <a:solidFill>
                  <a:srgbClr val="0070C0"/>
                </a:solidFill>
                <a:effectLst>
                  <a:glow rad="63500">
                    <a:schemeClr val="accent4">
                      <a:lumMod val="60000"/>
                      <a:lumOff val="40000"/>
                    </a:schemeClr>
                  </a:glow>
                  <a:outerShdw blurRad="38100" dist="38100" dir="2700000" algn="tl">
                    <a:srgbClr val="000000">
                      <a:alpha val="43137"/>
                    </a:srgbClr>
                  </a:outerShdw>
                </a:effectLst>
              </a:rPr>
              <a:t>Sins of temper</a:t>
            </a:r>
          </a:p>
        </p:txBody>
      </p:sp>
      <p:sp>
        <p:nvSpPr>
          <p:cNvPr id="5" name="TextBox 4"/>
          <p:cNvSpPr txBox="1"/>
          <p:nvPr/>
        </p:nvSpPr>
        <p:spPr>
          <a:xfrm>
            <a:off x="476250" y="3000375"/>
            <a:ext cx="11058525" cy="584775"/>
          </a:xfrm>
          <a:prstGeom prst="rect">
            <a:avLst/>
          </a:prstGeom>
          <a:noFill/>
        </p:spPr>
        <p:txBody>
          <a:bodyPr wrap="square" rtlCol="0">
            <a:spAutoFit/>
          </a:bodyPr>
          <a:lstStyle/>
          <a:p>
            <a:pPr marL="1000125" indent="-285750">
              <a:buFont typeface="Arial" panose="020B0604020202020204" pitchFamily="34" charset="0"/>
              <a:buChar char="•"/>
            </a:pPr>
            <a:r>
              <a:rPr lang="en-GB" sz="3200" b="1" dirty="0">
                <a:ln>
                  <a:solidFill>
                    <a:schemeClr val="tx1"/>
                  </a:solidFill>
                </a:ln>
                <a:solidFill>
                  <a:srgbClr val="FF0000"/>
                </a:solidFill>
                <a:effectLst>
                  <a:outerShdw blurRad="38100" dist="38100" dir="2700000" algn="tl">
                    <a:srgbClr val="000000">
                      <a:alpha val="43137"/>
                    </a:srgbClr>
                  </a:outerShdw>
                </a:effectLst>
              </a:rPr>
              <a:t>Anger</a:t>
            </a:r>
            <a:endParaRPr lang="en-GB" sz="3200" dirty="0">
              <a:ln>
                <a:solidFill>
                  <a:schemeClr val="tx1"/>
                </a:solidFill>
              </a:ln>
              <a:solidFill>
                <a:srgbClr val="FF0000"/>
              </a:solidFill>
            </a:endParaRPr>
          </a:p>
        </p:txBody>
      </p:sp>
    </p:spTree>
    <p:extLst>
      <p:ext uri="{BB962C8B-B14F-4D97-AF65-F5344CB8AC3E}">
        <p14:creationId xmlns:p14="http://schemas.microsoft.com/office/powerpoint/2010/main" val="91595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934</Words>
  <Application>Microsoft Office PowerPoint</Application>
  <PresentationFormat>Widescreen</PresentationFormat>
  <Paragraphs>215</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lpstr>A change of clothes Colossians 3:7-11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change of clothes</dc:title>
  <dc:creator>IT Team</dc:creator>
  <cp:lastModifiedBy>Colin Howells</cp:lastModifiedBy>
  <cp:revision>31</cp:revision>
  <dcterms:created xsi:type="dcterms:W3CDTF">2016-02-27T14:08:40Z</dcterms:created>
  <dcterms:modified xsi:type="dcterms:W3CDTF">2016-03-06T08:32:15Z</dcterms:modified>
</cp:coreProperties>
</file>